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de5c478a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de5c478a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fa4adeec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fa4adeec5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fa4adeec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fa4adeec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f9dea1ae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6f9dea1ae8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f9dea1ae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6f9dea1ae8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f9dea1ae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6f9dea1ae8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17c3d46a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d17c3d46a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17c3d46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d17c3d46a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17c3d4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d17c3d46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17c3d46a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d17c3d46a6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17c3d46a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d17c3d46a6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de5c478a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cde5c478ae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de5c478ae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de5c478ae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de5c478a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de5c478ae_2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e5c478a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cde5c478ae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e5c478a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cde5c478ae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e29922a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ce29922a9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e29922a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e29922a9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fa4adee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6fa4adee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hyperlink" Target="https://doi.org/10.1109/TAFFC.2014.23362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https://doi.org/10.1371/journal.pone.019639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://kahlan.eps.surrey.ac.uk/savee/Databas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051300" y="-132125"/>
            <a:ext cx="8368533" cy="5408164"/>
          </a:xfrm>
          <a:custGeom>
            <a:rect b="b" l="l" r="r" t="t"/>
            <a:pathLst>
              <a:path extrusionOk="0" h="15342310" w="16737065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2051300" y="-84049"/>
            <a:ext cx="8177976" cy="4566275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342975" y="1217988"/>
            <a:ext cx="7426556" cy="3838929"/>
          </a:xfrm>
          <a:custGeom>
            <a:rect b="b" l="l" r="r" t="t"/>
            <a:pathLst>
              <a:path extrusionOk="0" h="15355717" w="18003772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527575" y="385450"/>
            <a:ext cx="260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Research Project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49775" y="875425"/>
            <a:ext cx="75057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 Emotion Recognition From Human Speeches: Introducing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Three-Stage Pipeline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49775" y="1935075"/>
            <a:ext cx="35970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20301305 MD Rishat Sheakh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20301326 Sartaj Emon Prattoy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20301367 Awon Bin Kamrul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49775" y="3805125"/>
            <a:ext cx="56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CSE424</a:t>
            </a:r>
            <a:b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-1, Group 26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/>
          <p:nvPr/>
        </p:nvSpPr>
        <p:spPr>
          <a:xfrm>
            <a:off x="4813522" y="-554326"/>
            <a:ext cx="5969922" cy="340467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4"/>
          <p:cNvSpPr txBox="1"/>
          <p:nvPr/>
        </p:nvSpPr>
        <p:spPr>
          <a:xfrm>
            <a:off x="234725" y="245450"/>
            <a:ext cx="2250600" cy="5610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2823200" y="245450"/>
            <a:ext cx="4451700" cy="140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Different datasets used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Create data frame to store all the emotions of their data with their paths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 is used in Feature extraction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278275" y="1818375"/>
            <a:ext cx="3068100" cy="375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 and Exploration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234725" y="2279125"/>
            <a:ext cx="334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emotion count was plotted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0" y="2655025"/>
            <a:ext cx="3684101" cy="2423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4"/>
          <p:cNvSpPr txBox="1"/>
          <p:nvPr/>
        </p:nvSpPr>
        <p:spPr>
          <a:xfrm>
            <a:off x="4568700" y="1863925"/>
            <a:ext cx="1637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plots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4568700" y="3477200"/>
            <a:ext cx="334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Spectrographs for audio signals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050" y="2239825"/>
            <a:ext cx="3348000" cy="1237381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049" y="3853099"/>
            <a:ext cx="3616799" cy="1194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221475" y="45575"/>
            <a:ext cx="2496600" cy="4662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4883325" y="45575"/>
            <a:ext cx="2447700" cy="4662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4883325" y="511775"/>
            <a:ext cx="4110300" cy="4290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Can't understand the provided audio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 extraction transforms data into model Understandable one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Chroma Deviation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Spectral Centroid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Zero Crossing Rate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CNN based model is suitable with Mel Spectrogram method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Transforms on sound signals generates Spectrograms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get a frequency versus time graph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scale maps a tone's perceived frequency to its measured frequency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1076077" y="1556999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5"/>
          <p:cNvSpPr/>
          <p:nvPr/>
        </p:nvSpPr>
        <p:spPr>
          <a:xfrm>
            <a:off x="-143728" y="3548175"/>
            <a:ext cx="5229871" cy="1855760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5"/>
          <p:cNvSpPr txBox="1"/>
          <p:nvPr/>
        </p:nvSpPr>
        <p:spPr>
          <a:xfrm>
            <a:off x="221475" y="511775"/>
            <a:ext cx="3678000" cy="28038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new synthetic data samples by adding small perturbations to initial training set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injection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shifting time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changing pitch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time was used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 : Xnew = X [n ± s]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6"/>
          <p:cNvSpPr/>
          <p:nvPr/>
        </p:nvSpPr>
        <p:spPr>
          <a:xfrm>
            <a:off x="4250950" y="3316176"/>
            <a:ext cx="4622531" cy="1902155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6"/>
          <p:cNvSpPr txBox="1"/>
          <p:nvPr/>
        </p:nvSpPr>
        <p:spPr>
          <a:xfrm>
            <a:off x="381025" y="534250"/>
            <a:ext cx="21246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-439825" y="979150"/>
            <a:ext cx="71661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2014 by Google researchers.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Departure from previous architectures like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 and ZF-Net.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1×1 convolutions and global average pooling.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deeper architectures.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Average Pooling: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feature map size to 1×1, decreasing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to 0.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top-1 accuracy by 0.6%.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Module: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fixed convolution sizes.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Executes parallel operations for enhanced object detection.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convolution filters of different sizes.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525" y="1946725"/>
            <a:ext cx="4089374" cy="2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3409325" y="89350"/>
            <a:ext cx="2124600" cy="444900"/>
          </a:xfrm>
          <a:prstGeom prst="rect">
            <a:avLst/>
          </a:prstGeom>
          <a:gradFill>
            <a:gsLst>
              <a:gs pos="0">
                <a:srgbClr val="7DC3D6"/>
              </a:gs>
              <a:gs pos="100000">
                <a:srgbClr val="39839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>
            <a:off x="-456849" y="1360075"/>
            <a:ext cx="6460601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7"/>
          <p:cNvSpPr txBox="1"/>
          <p:nvPr/>
        </p:nvSpPr>
        <p:spPr>
          <a:xfrm>
            <a:off x="381025" y="389425"/>
            <a:ext cx="2241900" cy="4476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</a:t>
            </a: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7"/>
          <p:cNvSpPr txBox="1"/>
          <p:nvPr/>
        </p:nvSpPr>
        <p:spPr>
          <a:xfrm>
            <a:off x="3242325" y="562225"/>
            <a:ext cx="5899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employed 2D CNN model renowned for robust classification performance.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as an extension of the GoogLeNet model.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transfer learning for strong classification capabilities.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Extensively incorporates Batchnorm in activation layers.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Size and Convolution Layers: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Operates on input sizes of 299 × 299 × 3.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multiple convolution layers for feature extraction.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Blocks: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diverse filter computation.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Concatenates filters</a:t>
            </a: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single feature map, reducing computational complexity.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Minimizes parers for enhanced efficiency.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38"/>
          <p:cNvSpPr/>
          <p:nvPr/>
        </p:nvSpPr>
        <p:spPr>
          <a:xfrm>
            <a:off x="4474575" y="3582126"/>
            <a:ext cx="4622531" cy="1512445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38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0" y="956025"/>
            <a:ext cx="71850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ResNet: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2015 to address the "degradation problem" in deep networks.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residual mapping to improve CNN model optimization.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ResNet-18 is pre-trained on the ImageNet dataset.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Accepts input images of size 3 × 224 × 224.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and Variants: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improves with increasing network depth.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include ResNet-18, ResNet-34, ResNet-50, ResNet-101, and ResNet-110.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ResNet-18 in Application: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Balanced computational complexity and accuracy.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in our proposed three-stage-pipeline framework.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>
            <a:off x="1026713" y="508911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39"/>
          <p:cNvSpPr/>
          <p:nvPr/>
        </p:nvSpPr>
        <p:spPr>
          <a:xfrm>
            <a:off x="4445400" y="3603099"/>
            <a:ext cx="5061165" cy="1540281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9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131400" y="237025"/>
            <a:ext cx="25443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9"/>
          <p:cNvSpPr txBox="1"/>
          <p:nvPr/>
        </p:nvSpPr>
        <p:spPr>
          <a:xfrm>
            <a:off x="208625" y="901638"/>
            <a:ext cx="4697700" cy="114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Outcomes of models on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RAVDESS dataset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model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92.07%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 model achieved 95.29%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model achieved 97.24%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625" y="2105775"/>
            <a:ext cx="8177975" cy="191468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/>
          <p:nvPr/>
        </p:nvSpPr>
        <p:spPr>
          <a:xfrm>
            <a:off x="131400" y="3930300"/>
            <a:ext cx="4791237" cy="1234081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40"/>
          <p:cNvSpPr/>
          <p:nvPr/>
        </p:nvSpPr>
        <p:spPr>
          <a:xfrm>
            <a:off x="780988" y="508923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40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131400" y="237025"/>
            <a:ext cx="25443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54" y="1997050"/>
            <a:ext cx="7725396" cy="193325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40"/>
          <p:cNvSpPr txBox="1"/>
          <p:nvPr/>
        </p:nvSpPr>
        <p:spPr>
          <a:xfrm>
            <a:off x="362200" y="739100"/>
            <a:ext cx="4782600" cy="114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Outcomes of models on CREMA-D dataset: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model achieved 98.76%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 model achieved 98.77% accuracy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model achieved 99.08% accuracy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/>
          <p:nvPr/>
        </p:nvSpPr>
        <p:spPr>
          <a:xfrm>
            <a:off x="1076077" y="1556999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41"/>
          <p:cNvSpPr/>
          <p:nvPr/>
        </p:nvSpPr>
        <p:spPr>
          <a:xfrm>
            <a:off x="-143728" y="3548175"/>
            <a:ext cx="5229871" cy="1855760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41"/>
          <p:cNvSpPr txBox="1"/>
          <p:nvPr/>
        </p:nvSpPr>
        <p:spPr>
          <a:xfrm>
            <a:off x="485525" y="412975"/>
            <a:ext cx="2046300" cy="3906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327400" y="1008250"/>
            <a:ext cx="3988800" cy="2320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Ensembling Phase Integration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the ensembling phase to optimize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combining predictions from three pre-trained CNN transfer learning models to enhance overall model performance.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5248775" y="577150"/>
            <a:ext cx="3895200" cy="1662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Classification Techniques: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binary classification techniques, including the One vs. All method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the model's class discrimination capabilities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5489400" y="2833425"/>
            <a:ext cx="3654600" cy="21507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 Analysis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ROC curves for the ensemble model on RAVDESS, CREMA-D, and SAVEE datasets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 insights into the model's ability to differentiate between classes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/>
          <p:nvPr/>
        </p:nvSpPr>
        <p:spPr>
          <a:xfrm>
            <a:off x="1026713" y="508911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42"/>
          <p:cNvSpPr/>
          <p:nvPr/>
        </p:nvSpPr>
        <p:spPr>
          <a:xfrm>
            <a:off x="4445400" y="3603099"/>
            <a:ext cx="5061165" cy="1540281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42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131400" y="237025"/>
            <a:ext cx="25443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436100" y="0"/>
            <a:ext cx="768600" cy="4449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211275" y="820875"/>
            <a:ext cx="4234200" cy="1299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to SER: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 methodology using transfer learning with 2D CNN models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Utilization of pre-trained models on audio datasets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211275" y="2453375"/>
            <a:ext cx="3948600" cy="1396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of Three-Stage Pipeline: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significant success in achieving  accuracy across benchmark datasets.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model flexibility and efficiency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4765975" y="872825"/>
            <a:ext cx="3758100" cy="2346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Directions: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 for further refinement exist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Exploration of alternative feature sets and data augmentation techniques.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Aims to enhance model generalization and performance in audio analysis tasks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/>
          <p:nvPr/>
        </p:nvSpPr>
        <p:spPr>
          <a:xfrm>
            <a:off x="1026713" y="508911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3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4250950" y="4068277"/>
            <a:ext cx="4622531" cy="1150572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6"/>
          <p:cNvSpPr txBox="1"/>
          <p:nvPr/>
        </p:nvSpPr>
        <p:spPr>
          <a:xfrm>
            <a:off x="624250" y="1142625"/>
            <a:ext cx="7875600" cy="278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Today, we'll dive into the intriguing world of understanding emotions conveyed through human speech. We'll unveil a sophisticated three-stage pipeline that revolutionizes how we interpret and analyze vocal expressions.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the fascinating realm of emotion recognition through human speech, unveiling a sophisticated three-stage pipeline.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digitized world, understanding emotions through speech holds profound significance for communication technology and human psychology.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research revolutionizes how we decipher vocal expressions, paving the way for advancements in human-computer interaction and mental health assessment.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-23262" y="48275"/>
            <a:ext cx="9159333" cy="5046936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7"/>
          <p:cNvSpPr txBox="1"/>
          <p:nvPr/>
        </p:nvSpPr>
        <p:spPr>
          <a:xfrm>
            <a:off x="354000" y="1961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Automatic Speech Emotion Recognition Using Support Vector Machine 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338400" y="2971488"/>
            <a:ext cx="8436000" cy="2051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 the effectiveness of multimodal emotion recognition systems by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speech and facial information.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Methodologies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included  transfer learning techniques, fine-tuning CNN-14 for speech emotion recognition, STN for facial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an 80.08% accuracy on the RAVDESS dataset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include potential challenges in generalizability, diverse demographic groups and other conditions highlights needs for further research.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https://doi.org/10.3390/s21227665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338400" y="24680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Multimodal Emotion Recognition Study by Luna-Jiménez et al.(2021)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354000" y="728038"/>
            <a:ext cx="84360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Emotion Recognition (SER) vital in Human-Computer Interaction. Research involves database analysis, feature extraction, and classification methods.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Utilizing Berlin Emotional Speech Database for analysis. Features include energy, pitch, LPCC, MFCC, LPCMCC; SVM-based classification.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Combining features boosts recognition accuracy. Best accuracy achieved with energy, pitch, LPCMCC (82.5%). Future focus on improved features and real-time applicability.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-1128662" y="-1336364"/>
            <a:ext cx="8177976" cy="801100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8"/>
          <p:cNvSpPr txBox="1"/>
          <p:nvPr/>
        </p:nvSpPr>
        <p:spPr>
          <a:xfrm>
            <a:off x="225000" y="177900"/>
            <a:ext cx="8614500" cy="4464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SER Hierarchical Approach by Singh et al.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258750" y="687800"/>
            <a:ext cx="8547000" cy="173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paper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introduces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hierarchical deep learning-based approach for speech emotion recognition (SER)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incorporates 33 acoustic features for audio-based SER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deep neural networks (DNNs) were utilized to process and classify emotions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Superiority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hierarchical approach by outperforming recent techniques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SER accuracies of 81.2%, 81.7%, and 74.5% on SAVEE, RAVDESS, and IEMOCAP datasets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https://doi.org/10.1016/j.knosys.2021.107316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225000" y="2615500"/>
            <a:ext cx="86145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Human Speech Emotion Recognition Using SVM Abdul-hadi et al. (2020)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225000" y="3134100"/>
            <a:ext cx="86145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paper, with SVM integrating facial expressions and speech signals to enhance emotion recognition,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includes employed preprocessed video data, extracting features via Histogram of Oriented Gradients (HOG) from facial images and speech signals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Result The SVM model demonstrated 85.72% accuracy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Future endeavors include exploring additional modalities, real-time implementation, addressing cultural differences, and extending applications beyond human-computer 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-858100" y="-11"/>
            <a:ext cx="8177976" cy="5807982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 txBox="1"/>
          <p:nvPr/>
        </p:nvSpPr>
        <p:spPr>
          <a:xfrm>
            <a:off x="244850" y="220375"/>
            <a:ext cx="1731000" cy="453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351825" y="512075"/>
            <a:ext cx="4641300" cy="7182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 Sourced Emotional Multimodal Actors Dataset (CREMA-D)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3351825" y="1230350"/>
            <a:ext cx="5422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Dataset: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7,442 original clips from 91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Varied demographics: 48 male, 43 female, spanning ages 20-74, multiple races/ethnicities.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3351825" y="2194538"/>
            <a:ext cx="5273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Representation: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sentences expressing 6 emotions at 4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Anger, Disgust, Fear, Happy, Neutral, Sad.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351825" y="2961800"/>
            <a:ext cx="54225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acoustic, linguistic, and audiovisual features.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relevant information for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Tools: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Python libraries (e.g., Matplotlib, Seaborn) for data visualization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https://doi.org/10.1109/TAFFC.2014.2336244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1037238" y="359598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30"/>
          <p:cNvSpPr/>
          <p:nvPr/>
        </p:nvSpPr>
        <p:spPr>
          <a:xfrm>
            <a:off x="4283572" y="3287750"/>
            <a:ext cx="5229871" cy="1855760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30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277250" y="2024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277250" y="762900"/>
            <a:ext cx="4683600" cy="680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Ryerson Audio-Visual Database of Emotional Speech and Song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RAVDESS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333400" y="1401000"/>
            <a:ext cx="4036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Database: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emotional speech and song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stimuli.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Gender-balanced with 24 professional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Intensity Levels: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expression produced at normal and strong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neutral expression available.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Ratings: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7,356 recordings rated 10 times on emotional validity, intensity,genuineness.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Ratings provided by 247 individuals for reliability assessment.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https://doi.org/10.1371/journal.pone.0196391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 flipH="1" rot="10800000">
            <a:off x="-98295" y="1189783"/>
            <a:ext cx="3798488" cy="3754098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31"/>
          <p:cNvSpPr txBox="1"/>
          <p:nvPr/>
        </p:nvSpPr>
        <p:spPr>
          <a:xfrm>
            <a:off x="4295225" y="467950"/>
            <a:ext cx="3677700" cy="6240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Surrey Audio-Visual Expressed Emotion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4295225" y="1132250"/>
            <a:ext cx="43659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male-only, providing high-quality audio recordings.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Recorded from four native English male speakers aged 27 to 31.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anger, disgust, fear, happiness, sadness, surprise, and neutral.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systems developed for audio, visual, and audio-visual modalities.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Speaker-independent recognition rates achieved: Audio-visual: 84%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http://kahlan.eps.surrey.ac.uk/savee/Database.html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22175" y="2322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1483713" y="431573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32"/>
          <p:cNvSpPr/>
          <p:nvPr/>
        </p:nvSpPr>
        <p:spPr>
          <a:xfrm>
            <a:off x="4445400" y="3603099"/>
            <a:ext cx="5061165" cy="1540281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2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228625" y="2370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59475" y="972700"/>
            <a:ext cx="5852700" cy="2630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detection process comprises a three-stage pipeline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 for signal analysis.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 extraction.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CNN Models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ResNet18, Inception_v3, GoogleNet.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learning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function.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prediction scores.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593" y="152400"/>
            <a:ext cx="5139009" cy="3678392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3"/>
          <p:cNvSpPr txBox="1"/>
          <p:nvPr/>
        </p:nvSpPr>
        <p:spPr>
          <a:xfrm>
            <a:off x="5834200" y="4333425"/>
            <a:ext cx="3097200" cy="642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Three Stage Pipeline model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p33"/>
          <p:cNvCxnSpPr/>
          <p:nvPr/>
        </p:nvCxnSpPr>
        <p:spPr>
          <a:xfrm>
            <a:off x="3285150" y="46500"/>
            <a:ext cx="0" cy="5050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3"/>
          <p:cNvSpPr txBox="1"/>
          <p:nvPr/>
        </p:nvSpPr>
        <p:spPr>
          <a:xfrm>
            <a:off x="211025" y="195225"/>
            <a:ext cx="2506800" cy="642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Schematic Representation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 Our TSP Model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-784123" y="786612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3"/>
          <p:cNvSpPr/>
          <p:nvPr/>
        </p:nvSpPr>
        <p:spPr>
          <a:xfrm flipH="1" rot="10800000">
            <a:off x="1850" y="2292367"/>
            <a:ext cx="3228715" cy="3190983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